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8" r:id="rId3"/>
    <p:sldId id="257" r:id="rId4"/>
    <p:sldId id="259" r:id="rId5"/>
    <p:sldId id="269" r:id="rId6"/>
    <p:sldId id="265" r:id="rId7"/>
    <p:sldId id="268" r:id="rId8"/>
    <p:sldId id="270" r:id="rId9"/>
    <p:sldId id="271" r:id="rId10"/>
    <p:sldId id="267" r:id="rId11"/>
    <p:sldId id="266" r:id="rId12"/>
    <p:sldId id="264" r:id="rId13"/>
    <p:sldId id="263" r:id="rId14"/>
    <p:sldId id="262" r:id="rId1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3423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8765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69876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60859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4821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978201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73722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76583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3950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90117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3068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8038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67992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85237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89712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5902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06771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471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1.bp.blogspot.com/-Rpf541CPgLI/XVsYwkCntMI/AAAAAAABQVs/CczxCTWmrmgrtmr_WtPoQH6lWCEsf1XsQCLcBGAs/s1600/VII%2BEncuentro%2BNacional%2Bde%2BCatalogadores%2Ben%2Bla%2BBNMM-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6" t="20105" r="9970" b="18540"/>
          <a:stretch/>
        </p:blipFill>
        <p:spPr bwMode="auto">
          <a:xfrm>
            <a:off x="10403048" y="53193"/>
            <a:ext cx="1625092" cy="825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Resultado de imagen para &quot;VII Encuentro Nacional de Catalogadores&quot; âActualidad y perspectivas de los servicios tÃ©cnicos en la Argentinaâ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1030" name="Picture 6" descr="Biblioteca Nacional Mariano Moreno (BNMM) de la RepÃºblica Argentin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20164" r="6549" b="21718"/>
          <a:stretch/>
        </p:blipFill>
        <p:spPr bwMode="auto">
          <a:xfrm>
            <a:off x="2053713" y="0"/>
            <a:ext cx="1109628" cy="764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/>
          <p:nvPr/>
        </p:nvPicPr>
        <p:blipFill>
          <a:blip r:embed="rId4"/>
          <a:stretch/>
        </p:blipFill>
        <p:spPr>
          <a:xfrm>
            <a:off x="4756680" y="5089"/>
            <a:ext cx="600498" cy="823059"/>
          </a:xfrm>
          <a:prstGeom prst="rect">
            <a:avLst/>
          </a:prstGeom>
          <a:ln>
            <a:noFill/>
          </a:ln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2295" y="0"/>
            <a:ext cx="2541410" cy="714773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692322" y="1258681"/>
            <a:ext cx="102358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es-MX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Problemas </a:t>
            </a:r>
            <a:r>
              <a:rPr lang="es-MX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soluciones en la coexistencia de SIGB para la catalogación automatizada en las bibliotecas populares de Resistencia, Fontana, Barranqueras y Puerto </a:t>
            </a:r>
            <a:r>
              <a:rPr lang="es-MX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Vilelas</a:t>
            </a:r>
            <a:endParaRPr lang="es-A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2388359" y="3035978"/>
            <a:ext cx="980364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Aníbal </a:t>
            </a:r>
            <a:r>
              <a:rPr lang="es-A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Salvador </a:t>
            </a:r>
            <a:r>
              <a:rPr lang="es-A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Bejarano</a:t>
            </a:r>
          </a:p>
          <a:p>
            <a:pPr algn="ctr"/>
            <a:r>
              <a:rPr lang="es-A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Rocío Laura </a:t>
            </a:r>
            <a:r>
              <a:rPr lang="es-A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Aguirre</a:t>
            </a:r>
          </a:p>
          <a:p>
            <a:pPr algn="ctr"/>
            <a:r>
              <a:rPr lang="es-A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Natalia </a:t>
            </a:r>
            <a:r>
              <a:rPr lang="es-A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Vanesa </a:t>
            </a:r>
            <a:r>
              <a:rPr lang="es-AR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Britez</a:t>
            </a:r>
            <a:endParaRPr lang="es-AR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A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Gladys </a:t>
            </a:r>
            <a:r>
              <a:rPr lang="es-A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Josefina </a:t>
            </a:r>
            <a:r>
              <a:rPr lang="es-A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Gómez</a:t>
            </a:r>
          </a:p>
          <a:p>
            <a:pPr algn="ctr"/>
            <a:r>
              <a:rPr lang="es-A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Marcela </a:t>
            </a:r>
            <a:r>
              <a:rPr lang="es-A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Nancy </a:t>
            </a:r>
            <a:r>
              <a:rPr lang="es-A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Salto</a:t>
            </a:r>
          </a:p>
          <a:p>
            <a:pPr algn="ctr"/>
            <a:r>
              <a:rPr lang="es-A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Iris </a:t>
            </a:r>
            <a:r>
              <a:rPr lang="es-A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Rocío </a:t>
            </a:r>
            <a:r>
              <a:rPr lang="es-AR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Rohrmann</a:t>
            </a:r>
            <a:endParaRPr lang="es-A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4312694" y="5877636"/>
            <a:ext cx="7879306" cy="882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ctr">
              <a:lnSpc>
                <a:spcPct val="107000"/>
              </a:lnSpc>
              <a:spcAft>
                <a:spcPts val="0"/>
              </a:spcAft>
            </a:pPr>
            <a:r>
              <a:rPr lang="es-A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Ciencias de la Información. </a:t>
            </a:r>
          </a:p>
          <a:p>
            <a:pPr indent="180340" algn="ctr">
              <a:lnSpc>
                <a:spcPct val="107000"/>
              </a:lnSpc>
              <a:spcAft>
                <a:spcPts val="0"/>
              </a:spcAft>
            </a:pPr>
            <a:r>
              <a:rPr lang="es-A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Facultad de Humanidades de la Universidad Nacional del Nordeste </a:t>
            </a:r>
          </a:p>
          <a:p>
            <a:pPr indent="180340" algn="ctr">
              <a:lnSpc>
                <a:spcPct val="107000"/>
              </a:lnSpc>
              <a:spcAft>
                <a:spcPts val="0"/>
              </a:spcAft>
            </a:pPr>
            <a:r>
              <a:rPr lang="es-A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Heras 727 – C.P. 3500 – Resistencia – Provincia de Chaco – Argentina </a:t>
            </a:r>
            <a:endParaRPr lang="es-A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369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01755" y="272951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Resultados </a:t>
            </a:r>
            <a:endParaRPr lang="es-AR" sz="40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2677233" y="1489327"/>
            <a:ext cx="8925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 smtClean="0"/>
              <a:t>Problema: Institucionalización de la coexistencia de SIGB.</a:t>
            </a:r>
            <a:endParaRPr lang="es-AR" sz="3600" dirty="0"/>
          </a:p>
        </p:txBody>
      </p:sp>
      <p:sp>
        <p:nvSpPr>
          <p:cNvPr id="4" name="CuadroTexto 3"/>
          <p:cNvSpPr txBox="1"/>
          <p:nvPr/>
        </p:nvSpPr>
        <p:spPr>
          <a:xfrm>
            <a:off x="2677233" y="3381127"/>
            <a:ext cx="8925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 smtClean="0"/>
              <a:t>Soluciones: decisiones de cada biblioteca. 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329119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01755" y="272951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Resultados </a:t>
            </a:r>
            <a:endParaRPr lang="es-AR" sz="40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2677233" y="1489327"/>
            <a:ext cx="8925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 smtClean="0"/>
              <a:t>Problema: </a:t>
            </a:r>
            <a:r>
              <a:rPr lang="es-MX" sz="3600" dirty="0"/>
              <a:t> </a:t>
            </a:r>
            <a:r>
              <a:rPr lang="es-MX" sz="3600" dirty="0" smtClean="0"/>
              <a:t>débil conciencia sobre el valor de la cooperación </a:t>
            </a:r>
            <a:endParaRPr lang="es-AR" sz="3600" dirty="0"/>
          </a:p>
        </p:txBody>
      </p:sp>
      <p:sp>
        <p:nvSpPr>
          <p:cNvPr id="4" name="CuadroTexto 3"/>
          <p:cNvSpPr txBox="1"/>
          <p:nvPr/>
        </p:nvSpPr>
        <p:spPr>
          <a:xfrm>
            <a:off x="2677233" y="3381127"/>
            <a:ext cx="8925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 smtClean="0"/>
              <a:t>Solución: participación parcial en la conformación del catálogo centralizado.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417383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01755" y="272951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Resultados </a:t>
            </a:r>
            <a:endParaRPr lang="es-AR" sz="40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2677233" y="1489327"/>
            <a:ext cx="8925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 smtClean="0"/>
              <a:t>Problema: ausencia de políticas centrales y permanentes y fuertes.</a:t>
            </a:r>
            <a:endParaRPr lang="es-AR" sz="3600" dirty="0"/>
          </a:p>
        </p:txBody>
      </p:sp>
      <p:sp>
        <p:nvSpPr>
          <p:cNvPr id="4" name="CuadroTexto 3"/>
          <p:cNvSpPr txBox="1"/>
          <p:nvPr/>
        </p:nvSpPr>
        <p:spPr>
          <a:xfrm>
            <a:off x="2677233" y="3381127"/>
            <a:ext cx="8925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 smtClean="0"/>
              <a:t>Soluciones: ¿...?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119392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01755" y="545911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Conclusiones</a:t>
            </a:r>
            <a:endParaRPr lang="es-AR" sz="4000" b="1" dirty="0"/>
          </a:p>
        </p:txBody>
      </p:sp>
      <p:sp>
        <p:nvSpPr>
          <p:cNvPr id="3" name="Rectángulo 2"/>
          <p:cNvSpPr/>
          <p:nvPr/>
        </p:nvSpPr>
        <p:spPr>
          <a:xfrm>
            <a:off x="2265528" y="1937895"/>
            <a:ext cx="93623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dirty="0" smtClean="0"/>
              <a:t>Duplicación de tareas en las bibliotecas que intentan mantener actualizados los dos SIGB.</a:t>
            </a:r>
            <a:endParaRPr lang="es-AR" sz="2800" dirty="0"/>
          </a:p>
        </p:txBody>
      </p:sp>
      <p:sp>
        <p:nvSpPr>
          <p:cNvPr id="4" name="Rectángulo 3"/>
          <p:cNvSpPr/>
          <p:nvPr/>
        </p:nvSpPr>
        <p:spPr>
          <a:xfrm>
            <a:off x="2265528" y="3052880"/>
            <a:ext cx="93623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dirty="0" smtClean="0"/>
              <a:t>Uso y mantenimiento de un solo SIGB.</a:t>
            </a:r>
            <a:endParaRPr lang="es-AR" sz="2800" dirty="0"/>
          </a:p>
        </p:txBody>
      </p:sp>
      <p:sp>
        <p:nvSpPr>
          <p:cNvPr id="5" name="Rectángulo 4"/>
          <p:cNvSpPr/>
          <p:nvPr/>
        </p:nvSpPr>
        <p:spPr>
          <a:xfrm>
            <a:off x="2265527" y="3736978"/>
            <a:ext cx="93623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dirty="0" smtClean="0"/>
              <a:t>Pérdida de interés por la práctica de los procesos técnicos.</a:t>
            </a:r>
            <a:endParaRPr lang="es-AR" sz="2800" dirty="0"/>
          </a:p>
        </p:txBody>
      </p:sp>
      <p:sp>
        <p:nvSpPr>
          <p:cNvPr id="6" name="Rectángulo 5"/>
          <p:cNvSpPr/>
          <p:nvPr/>
        </p:nvSpPr>
        <p:spPr>
          <a:xfrm>
            <a:off x="2265527" y="4421076"/>
            <a:ext cx="93623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 smtClean="0"/>
              <a:t>Incumplimiento </a:t>
            </a:r>
            <a:r>
              <a:rPr lang="es-MX" sz="2800" dirty="0"/>
              <a:t>de </a:t>
            </a:r>
            <a:r>
              <a:rPr lang="es-MX" sz="2800" dirty="0" smtClean="0"/>
              <a:t>obligaciones </a:t>
            </a:r>
            <a:r>
              <a:rPr lang="es-MX" sz="2800" dirty="0"/>
              <a:t>con el SBCH o con CONABIP</a:t>
            </a:r>
            <a:r>
              <a:rPr lang="es-AR" sz="2800" dirty="0" smtClean="0"/>
              <a:t>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50623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ucha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710" y="1717869"/>
            <a:ext cx="7999528" cy="1612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gracia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710" y="3819623"/>
            <a:ext cx="7999528" cy="169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938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01755" y="545911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Introducción</a:t>
            </a:r>
            <a:endParaRPr lang="es-AR" sz="40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2674960" y="1519928"/>
            <a:ext cx="8925635" cy="1668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AR"/>
            </a:defPPr>
            <a:lvl1pPr algn="just">
              <a:lnSpc>
                <a:spcPct val="150000"/>
              </a:lnSpc>
              <a:defRPr sz="3600"/>
            </a:lvl1pPr>
          </a:lstStyle>
          <a:p>
            <a:r>
              <a:rPr lang="es-AR" dirty="0"/>
              <a:t>Las bibliotecas populares en las ciudades del área metropolitana de Chaco. </a:t>
            </a:r>
            <a:endParaRPr lang="es-AR" dirty="0"/>
          </a:p>
        </p:txBody>
      </p:sp>
      <p:sp>
        <p:nvSpPr>
          <p:cNvPr id="4" name="CuadroTexto 3"/>
          <p:cNvSpPr txBox="1"/>
          <p:nvPr/>
        </p:nvSpPr>
        <p:spPr>
          <a:xfrm>
            <a:off x="2674960" y="3802552"/>
            <a:ext cx="8925635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AR"/>
            </a:defPPr>
            <a:lvl1pPr algn="just">
              <a:lnSpc>
                <a:spcPct val="150000"/>
              </a:lnSpc>
              <a:defRPr sz="3600"/>
            </a:lvl1pPr>
          </a:lstStyle>
          <a:p>
            <a:r>
              <a:rPr lang="es-AR" dirty="0"/>
              <a:t>Las dependencias.</a:t>
            </a:r>
            <a:endParaRPr lang="es-AR" dirty="0"/>
          </a:p>
        </p:txBody>
      </p:sp>
      <p:sp>
        <p:nvSpPr>
          <p:cNvPr id="5" name="CuadroTexto 4"/>
          <p:cNvSpPr txBox="1"/>
          <p:nvPr/>
        </p:nvSpPr>
        <p:spPr>
          <a:xfrm>
            <a:off x="2674960" y="5289326"/>
            <a:ext cx="8925635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AR"/>
            </a:defPPr>
            <a:lvl1pPr algn="just">
              <a:lnSpc>
                <a:spcPct val="150000"/>
              </a:lnSpc>
              <a:defRPr sz="3600"/>
            </a:lvl1pPr>
          </a:lstStyle>
          <a:p>
            <a:r>
              <a:rPr lang="es-AR" dirty="0"/>
              <a:t>Las obligaciones.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443517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01755" y="545911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Propósito</a:t>
            </a:r>
            <a:endParaRPr lang="es-AR" sz="40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2101755" y="1733265"/>
            <a:ext cx="949884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AR"/>
            </a:defPPr>
            <a:lvl1pPr algn="just">
              <a:defRPr sz="3600"/>
            </a:lvl1pPr>
          </a:lstStyle>
          <a:p>
            <a:pPr>
              <a:lnSpc>
                <a:spcPct val="150000"/>
              </a:lnSpc>
            </a:pPr>
            <a:r>
              <a:rPr lang="es-MX" dirty="0"/>
              <a:t>Presentar algunas estrategias implementadas por las bibliotecas populares situadas en las ciudades del área metropolitana de la provincia del Chaco, para solucionar los problemas derivados de la coexistencia de </a:t>
            </a:r>
            <a:r>
              <a:rPr lang="es-MX" dirty="0" smtClean="0"/>
              <a:t>SIGB.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3835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01755" y="272951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Metodología </a:t>
            </a:r>
            <a:endParaRPr lang="es-AR" sz="40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2677232" y="1571208"/>
            <a:ext cx="89256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/>
              <a:t>E</a:t>
            </a:r>
            <a:r>
              <a:rPr lang="es-MX" sz="3600" dirty="0" smtClean="0"/>
              <a:t>nfoque cualitativo </a:t>
            </a:r>
            <a:r>
              <a:rPr lang="es-MX" sz="3600" dirty="0"/>
              <a:t>centrado en la dinámica del trabajo de catalogación en ambos sistemas como categorías de análisis. </a:t>
            </a:r>
            <a:endParaRPr lang="es-AR" sz="3600" dirty="0"/>
          </a:p>
        </p:txBody>
      </p:sp>
      <p:sp>
        <p:nvSpPr>
          <p:cNvPr id="4" name="CuadroTexto 3"/>
          <p:cNvSpPr txBox="1"/>
          <p:nvPr/>
        </p:nvSpPr>
        <p:spPr>
          <a:xfrm>
            <a:off x="2677233" y="4110264"/>
            <a:ext cx="89256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/>
              <a:t>La colecta de datos fue realizada por medio de la observación no participante y de la entrevista.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142976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01755" y="272951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Resultados </a:t>
            </a:r>
            <a:endParaRPr lang="es-AR" sz="40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2677233" y="1489327"/>
            <a:ext cx="8925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 smtClean="0"/>
              <a:t>Problema: rasgos marcados por la tradición</a:t>
            </a:r>
            <a:endParaRPr lang="es-AR" sz="3600" dirty="0"/>
          </a:p>
        </p:txBody>
      </p:sp>
      <p:sp>
        <p:nvSpPr>
          <p:cNvPr id="4" name="CuadroTexto 3"/>
          <p:cNvSpPr txBox="1"/>
          <p:nvPr/>
        </p:nvSpPr>
        <p:spPr>
          <a:xfrm>
            <a:off x="2677233" y="3381127"/>
            <a:ext cx="8925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 smtClean="0"/>
              <a:t>Soluciones: recambio generacional</a:t>
            </a:r>
          </a:p>
          <a:p>
            <a:pPr algn="just"/>
            <a:r>
              <a:rPr lang="es-MX" sz="3600" dirty="0"/>
              <a:t> </a:t>
            </a:r>
            <a:r>
              <a:rPr lang="es-MX" sz="3600" dirty="0" smtClean="0"/>
              <a:t>                        movilidad del personal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339795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01755" y="272951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Resultados </a:t>
            </a:r>
            <a:endParaRPr lang="es-AR" sz="40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2677233" y="1489327"/>
            <a:ext cx="8925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 smtClean="0"/>
              <a:t>Problema: Formación</a:t>
            </a:r>
            <a:endParaRPr lang="es-AR" sz="3600" dirty="0"/>
          </a:p>
        </p:txBody>
      </p:sp>
      <p:sp>
        <p:nvSpPr>
          <p:cNvPr id="4" name="CuadroTexto 3"/>
          <p:cNvSpPr txBox="1"/>
          <p:nvPr/>
        </p:nvSpPr>
        <p:spPr>
          <a:xfrm>
            <a:off x="2677233" y="3381127"/>
            <a:ext cx="8925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 smtClean="0"/>
              <a:t>Soluciones: Cursos de capacitación 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408846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01755" y="272951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Resultados </a:t>
            </a:r>
            <a:endParaRPr lang="es-AR" sz="40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2677233" y="1489327"/>
            <a:ext cx="8925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 smtClean="0"/>
              <a:t>Problema: POF institucionales</a:t>
            </a:r>
            <a:endParaRPr lang="es-AR" sz="3600" dirty="0"/>
          </a:p>
        </p:txBody>
      </p:sp>
      <p:sp>
        <p:nvSpPr>
          <p:cNvPr id="4" name="CuadroTexto 3"/>
          <p:cNvSpPr txBox="1"/>
          <p:nvPr/>
        </p:nvSpPr>
        <p:spPr>
          <a:xfrm>
            <a:off x="2677233" y="3381127"/>
            <a:ext cx="8925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 smtClean="0"/>
              <a:t>Solución: reducción de la carga de trabajo dedicada a los procesos técnicos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21490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01755" y="272951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Resultados </a:t>
            </a:r>
            <a:endParaRPr lang="es-AR" sz="40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2677233" y="1489327"/>
            <a:ext cx="8925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 smtClean="0"/>
              <a:t>Problema: Movilidad del personal</a:t>
            </a:r>
            <a:endParaRPr lang="es-AR" sz="3600" dirty="0"/>
          </a:p>
        </p:txBody>
      </p:sp>
      <p:sp>
        <p:nvSpPr>
          <p:cNvPr id="4" name="CuadroTexto 3"/>
          <p:cNvSpPr txBox="1"/>
          <p:nvPr/>
        </p:nvSpPr>
        <p:spPr>
          <a:xfrm>
            <a:off x="2677233" y="3381127"/>
            <a:ext cx="89256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 smtClean="0"/>
              <a:t>Soluciones: reinicio de procesos de formación</a:t>
            </a:r>
          </a:p>
          <a:p>
            <a:pPr algn="just"/>
            <a:r>
              <a:rPr lang="es-MX" sz="3600" dirty="0"/>
              <a:t> </a:t>
            </a:r>
            <a:r>
              <a:rPr lang="es-MX" sz="3600" dirty="0" smtClean="0"/>
              <a:t>                      reducción de trabajo sobre un SIGB</a:t>
            </a:r>
          </a:p>
          <a:p>
            <a:pPr algn="just"/>
            <a:r>
              <a:rPr lang="es-MX" sz="3600" dirty="0"/>
              <a:t> </a:t>
            </a:r>
            <a:r>
              <a:rPr lang="es-MX" sz="3600" dirty="0" smtClean="0"/>
              <a:t>                      cumplimiento sólo con uno.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224253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01755" y="272951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Resultados </a:t>
            </a:r>
            <a:endParaRPr lang="es-AR" sz="40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2677233" y="1489327"/>
            <a:ext cx="8925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 smtClean="0"/>
              <a:t>Problema: Prioridades institucionales y políticas sobre la misión de las bibliotecas.</a:t>
            </a:r>
            <a:endParaRPr lang="es-AR" sz="3600" dirty="0"/>
          </a:p>
        </p:txBody>
      </p:sp>
      <p:sp>
        <p:nvSpPr>
          <p:cNvPr id="4" name="CuadroTexto 3"/>
          <p:cNvSpPr txBox="1"/>
          <p:nvPr/>
        </p:nvSpPr>
        <p:spPr>
          <a:xfrm>
            <a:off x="2677233" y="3381127"/>
            <a:ext cx="89256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 smtClean="0"/>
              <a:t>Soluciones: elegir un SIGB</a:t>
            </a:r>
          </a:p>
          <a:p>
            <a:pPr marL="2238375" indent="-2238375" algn="just"/>
            <a:r>
              <a:rPr lang="es-MX" sz="3600" dirty="0"/>
              <a:t> </a:t>
            </a:r>
            <a:r>
              <a:rPr lang="es-MX" sz="3600" dirty="0" smtClean="0"/>
              <a:t>                       Reducir la carga de trabajo sobre los procesos técnicos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41045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Verde amarillo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</TotalTime>
  <Words>359</Words>
  <Application>Microsoft Office PowerPoint</Application>
  <PresentationFormat>Panorámica</PresentationFormat>
  <Paragraphs>52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Corbel</vt:lpstr>
      <vt:lpstr>Times New Roman</vt:lpstr>
      <vt:lpstr>Parallax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Aníbal Bejarano</dc:creator>
  <cp:lastModifiedBy>Aníbal Bejarano</cp:lastModifiedBy>
  <cp:revision>29</cp:revision>
  <dcterms:created xsi:type="dcterms:W3CDTF">2019-10-02T21:22:43Z</dcterms:created>
  <dcterms:modified xsi:type="dcterms:W3CDTF">2019-10-03T04:51:58Z</dcterms:modified>
</cp:coreProperties>
</file>